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11" r:id="rId5"/>
    <p:sldId id="296" r:id="rId6"/>
    <p:sldId id="287" r:id="rId7"/>
    <p:sldId id="268" r:id="rId8"/>
    <p:sldId id="310" r:id="rId9"/>
    <p:sldId id="304" r:id="rId10"/>
    <p:sldId id="30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524" autoAdjust="0"/>
  </p:normalViewPr>
  <p:slideViewPr>
    <p:cSldViewPr snapToGrid="0">
      <p:cViewPr varScale="1">
        <p:scale>
          <a:sx n="58" d="100"/>
          <a:sy n="58" d="100"/>
        </p:scale>
        <p:origin x="78" y="1248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Before</c:v>
                </c:pt>
                <c:pt idx="1">
                  <c:v>After</c:v>
                </c:pt>
              </c:strCache>
            </c:strRef>
          </c:cat>
          <c:val>
            <c:numRef>
              <c:f>Sheet1!$B$2:$B$3</c:f>
              <c:numCache>
                <c:formatCode>[$$-409]#\ ##0</c:formatCode>
                <c:ptCount val="2"/>
                <c:pt idx="0">
                  <c:v>150000</c:v>
                </c:pt>
                <c:pt idx="1">
                  <c:v>187050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2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PLN]\ 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94597680"/>
        <c:crosses val="autoZero"/>
        <c:crossBetween val="between"/>
        <c:majorUnit val="5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5/29/2022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5/29/2022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nfoshareacademy/jdszr6-World-data-analysis/tree/master/Projekt_ML" TargetMode="Externa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pl-PL" dirty="0"/>
              <a:t>Market </a:t>
            </a:r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312" y="3548340"/>
            <a:ext cx="2743200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/>
              <a:t>New </a:t>
            </a:r>
            <a:r>
              <a:rPr lang="pl-PL" dirty="0" err="1"/>
              <a:t>technologies</a:t>
            </a:r>
            <a:r>
              <a:rPr lang="pl-PL" dirty="0"/>
              <a:t>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and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applications</a:t>
            </a:r>
            <a:r>
              <a:rPr lang="pl-PL" dirty="0"/>
              <a:t> in </a:t>
            </a:r>
            <a:r>
              <a:rPr lang="pl-PL" dirty="0" err="1"/>
              <a:t>medicine</a:t>
            </a:r>
            <a:r>
              <a:rPr lang="pl-PL" dirty="0"/>
              <a:t>. To be </a:t>
            </a:r>
            <a:r>
              <a:rPr lang="pl-PL" dirty="0" err="1"/>
              <a:t>effective</a:t>
            </a:r>
            <a:r>
              <a:rPr lang="pl-PL" dirty="0"/>
              <a:t> and </a:t>
            </a:r>
            <a:r>
              <a:rPr lang="pl-PL" dirty="0" err="1"/>
              <a:t>efficient</a:t>
            </a:r>
            <a:r>
              <a:rPr lang="pl-PL" dirty="0"/>
              <a:t>, the </a:t>
            </a:r>
            <a:r>
              <a:rPr lang="pl-PL" dirty="0" err="1"/>
              <a:t>health</a:t>
            </a:r>
            <a:r>
              <a:rPr lang="pl-PL" dirty="0"/>
              <a:t> service </a:t>
            </a:r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invest</a:t>
            </a:r>
            <a:r>
              <a:rPr lang="pl-PL" dirty="0"/>
              <a:t> in </a:t>
            </a:r>
            <a:r>
              <a:rPr lang="pl-PL" dirty="0" err="1"/>
              <a:t>innovative</a:t>
            </a:r>
            <a:r>
              <a:rPr lang="pl-PL" dirty="0"/>
              <a:t> </a:t>
            </a:r>
            <a:r>
              <a:rPr lang="pl-PL" dirty="0" err="1"/>
              <a:t>solutions</a:t>
            </a:r>
            <a:r>
              <a:rPr lang="pl-PL" dirty="0"/>
              <a:t>.</a:t>
            </a:r>
          </a:p>
          <a:p>
            <a:endParaRPr lang="pl-PL" dirty="0"/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E1D7404-44B2-41E5-9B1C-26216EB1EC6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/>
          <a:p>
            <a:r>
              <a:rPr lang="pl-PL" dirty="0" err="1"/>
              <a:t>Health</a:t>
            </a:r>
            <a:r>
              <a:rPr lang="pl-PL" dirty="0"/>
              <a:t> </a:t>
            </a:r>
            <a:r>
              <a:rPr lang="pl-PL" dirty="0" err="1"/>
              <a:t>care</a:t>
            </a:r>
            <a:r>
              <a:rPr lang="pl-PL" dirty="0"/>
              <a:t> </a:t>
            </a:r>
            <a:r>
              <a:rPr lang="pl-PL" dirty="0" err="1"/>
              <a:t>facilities</a:t>
            </a:r>
            <a:r>
              <a:rPr lang="pl-PL" dirty="0"/>
              <a:t>, </a:t>
            </a:r>
            <a:r>
              <a:rPr lang="pl-PL" dirty="0" err="1"/>
              <a:t>both</a:t>
            </a:r>
            <a:r>
              <a:rPr lang="pl-PL" dirty="0"/>
              <a:t> </a:t>
            </a:r>
            <a:r>
              <a:rPr lang="pl-PL" dirty="0" err="1"/>
              <a:t>state</a:t>
            </a:r>
            <a:r>
              <a:rPr lang="pl-PL" dirty="0"/>
              <a:t> and </a:t>
            </a:r>
            <a:r>
              <a:rPr lang="pl-PL" dirty="0" err="1"/>
              <a:t>private</a:t>
            </a:r>
            <a:r>
              <a:rPr lang="pl-PL" dirty="0"/>
              <a:t>, </a:t>
            </a:r>
            <a:r>
              <a:rPr lang="pl-PL" dirty="0" err="1"/>
              <a:t>spend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and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money</a:t>
            </a:r>
            <a:r>
              <a:rPr lang="pl-PL" dirty="0"/>
              <a:t> on </a:t>
            </a:r>
            <a:r>
              <a:rPr lang="pl-PL" dirty="0" err="1"/>
              <a:t>investments</a:t>
            </a:r>
            <a:r>
              <a:rPr lang="pl-PL" dirty="0"/>
              <a:t> in the automation of the services </a:t>
            </a:r>
            <a:r>
              <a:rPr lang="pl-PL" dirty="0" err="1"/>
              <a:t>provided</a:t>
            </a:r>
            <a:r>
              <a:rPr lang="pl-PL" dirty="0"/>
              <a:t> (</a:t>
            </a:r>
            <a:r>
              <a:rPr lang="pl-PL" dirty="0" err="1"/>
              <a:t>e.g</a:t>
            </a:r>
            <a:r>
              <a:rPr lang="pl-PL" dirty="0"/>
              <a:t>. </a:t>
            </a:r>
            <a:r>
              <a:rPr lang="en-US" dirty="0"/>
              <a:t>e-</a:t>
            </a:r>
            <a:r>
              <a:rPr lang="pl-PL" dirty="0" err="1"/>
              <a:t>sick_leave</a:t>
            </a:r>
            <a:r>
              <a:rPr lang="en-US" dirty="0"/>
              <a:t>, e-</a:t>
            </a:r>
            <a:r>
              <a:rPr lang="pl-PL" dirty="0" err="1"/>
              <a:t>prescription</a:t>
            </a:r>
            <a:r>
              <a:rPr lang="en-US" dirty="0"/>
              <a:t>, e-</a:t>
            </a:r>
            <a:r>
              <a:rPr lang="pl-PL" dirty="0" err="1"/>
              <a:t>visit</a:t>
            </a:r>
            <a:r>
              <a:rPr lang="pl-PL" dirty="0"/>
              <a:t>)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91CD11A-AD36-4E45-855A-2546C295CEB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65592" y="3548340"/>
            <a:ext cx="2743200" cy="2286000"/>
          </a:xfrm>
        </p:spPr>
        <p:txBody>
          <a:bodyPr/>
          <a:lstStyle/>
          <a:p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 </a:t>
            </a:r>
            <a:r>
              <a:rPr lang="pl-PL" dirty="0" err="1"/>
              <a:t>solution</a:t>
            </a:r>
            <a:r>
              <a:rPr lang="pl-PL" dirty="0"/>
              <a:t> on the market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offers</a:t>
            </a:r>
            <a:r>
              <a:rPr lang="pl-PL" dirty="0"/>
              <a:t>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do.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/>
              <a:t>advantage</a:t>
            </a:r>
            <a:r>
              <a:rPr lang="pl-PL" dirty="0"/>
              <a:t>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BEAB-4380-4A47-B648-13315E04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World Data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25" name="Graphic 24" descr="Tools outline">
            <a:extLst>
              <a:ext uri="{FF2B5EF4-FFF2-40B4-BE49-F238E27FC236}">
                <a16:creationId xmlns:a16="http://schemas.microsoft.com/office/drawing/2014/main" id="{7E436211-2D54-47AE-BB55-F32290DDB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8390" y="2705418"/>
            <a:ext cx="731520" cy="731520"/>
          </a:xfrm>
          <a:prstGeom prst="rect">
            <a:avLst/>
          </a:prstGeom>
        </p:spPr>
      </p:pic>
      <p:pic>
        <p:nvPicPr>
          <p:cNvPr id="27" name="Graphic 26" descr="Bar graph with upward trend outline">
            <a:extLst>
              <a:ext uri="{FF2B5EF4-FFF2-40B4-BE49-F238E27FC236}">
                <a16:creationId xmlns:a16="http://schemas.microsoft.com/office/drawing/2014/main" id="{64F99BBE-1996-4227-A4DE-D13CD3514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65292" y="2727326"/>
            <a:ext cx="731520" cy="731520"/>
          </a:xfrm>
          <a:prstGeom prst="rect">
            <a:avLst/>
          </a:prstGeom>
        </p:spPr>
      </p:pic>
      <p:pic>
        <p:nvPicPr>
          <p:cNvPr id="29" name="Graphic 28" descr="Money outline">
            <a:extLst>
              <a:ext uri="{FF2B5EF4-FFF2-40B4-BE49-F238E27FC236}">
                <a16:creationId xmlns:a16="http://schemas.microsoft.com/office/drawing/2014/main" id="{2EE071B9-4843-404F-95CC-3894A5FAD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71940" y="2739633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Health</a:t>
            </a:r>
            <a:r>
              <a:rPr lang="pl-PL" dirty="0"/>
              <a:t> </a:t>
            </a:r>
            <a:r>
              <a:rPr lang="pl-PL" dirty="0" err="1"/>
              <a:t>care</a:t>
            </a:r>
            <a:r>
              <a:rPr lang="pl-PL" dirty="0"/>
              <a:t> </a:t>
            </a:r>
            <a:r>
              <a:rPr lang="pl-PL" dirty="0" err="1"/>
              <a:t>problems</a:t>
            </a:r>
            <a:br>
              <a:rPr lang="en-US" dirty="0"/>
            </a:br>
            <a:r>
              <a:rPr lang="en-US" dirty="0"/>
              <a:t>(</a:t>
            </a:r>
            <a:r>
              <a:rPr lang="pl-PL" dirty="0" err="1"/>
              <a:t>Doctors</a:t>
            </a:r>
            <a:r>
              <a:rPr lang="pl-PL" dirty="0"/>
              <a:t> report </a:t>
            </a:r>
            <a:r>
              <a:rPr lang="en-US" dirty="0"/>
              <a:t>E-</a:t>
            </a:r>
            <a:r>
              <a:rPr lang="pl-PL" dirty="0" err="1"/>
              <a:t>Health</a:t>
            </a:r>
            <a:r>
              <a:rPr lang="en-US" dirty="0"/>
              <a:t> 2018)</a:t>
            </a:r>
          </a:p>
        </p:txBody>
      </p:sp>
      <p:sp>
        <p:nvSpPr>
          <p:cNvPr id="40" name="Content Placeholder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3" y="2411516"/>
            <a:ext cx="4114800" cy="274320"/>
          </a:xfrm>
        </p:spPr>
        <p:txBody>
          <a:bodyPr/>
          <a:lstStyle/>
          <a:p>
            <a:r>
              <a:rPr lang="pl-PL" dirty="0" err="1"/>
              <a:t>Shortage</a:t>
            </a:r>
            <a:r>
              <a:rPr lang="pl-PL" dirty="0"/>
              <a:t> and </a:t>
            </a:r>
            <a:r>
              <a:rPr lang="pl-PL" dirty="0" err="1"/>
              <a:t>aging</a:t>
            </a:r>
            <a:r>
              <a:rPr lang="pl-PL" dirty="0"/>
              <a:t> of </a:t>
            </a:r>
            <a:r>
              <a:rPr lang="pl-PL" dirty="0" err="1"/>
              <a:t>staff</a:t>
            </a:r>
            <a:endParaRPr lang="en-US" dirty="0"/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032280DC-AEF9-204E-A92B-A433E91E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7183" y="2707071"/>
            <a:ext cx="4114800" cy="731520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pl-PL" sz="1100" dirty="0"/>
              <a:t>The </a:t>
            </a:r>
            <a:r>
              <a:rPr lang="pl-PL" sz="1100" dirty="0" err="1"/>
              <a:t>lowest</a:t>
            </a:r>
            <a:r>
              <a:rPr lang="pl-PL" sz="1100" dirty="0"/>
              <a:t> </a:t>
            </a:r>
            <a:r>
              <a:rPr lang="pl-PL" sz="1100" dirty="0" err="1"/>
              <a:t>number</a:t>
            </a:r>
            <a:r>
              <a:rPr lang="pl-PL" sz="1100" dirty="0"/>
              <a:t> of </a:t>
            </a:r>
            <a:r>
              <a:rPr lang="pl-PL" sz="1100" dirty="0" err="1"/>
              <a:t>practicing</a:t>
            </a:r>
            <a:r>
              <a:rPr lang="pl-PL" sz="1100" dirty="0"/>
              <a:t> </a:t>
            </a:r>
            <a:r>
              <a:rPr lang="pl-PL" sz="1100" dirty="0" err="1"/>
              <a:t>doctors</a:t>
            </a:r>
            <a:r>
              <a:rPr lang="pl-PL" sz="1100" dirty="0"/>
              <a:t> </a:t>
            </a:r>
            <a:r>
              <a:rPr lang="pl-PL" sz="1100" dirty="0" err="1"/>
              <a:t>amoung</a:t>
            </a:r>
            <a:r>
              <a:rPr lang="pl-PL" sz="1100" dirty="0"/>
              <a:t> EU </a:t>
            </a:r>
            <a:r>
              <a:rPr lang="pl-PL" sz="1100" dirty="0" err="1"/>
              <a:t>countries</a:t>
            </a:r>
            <a:r>
              <a:rPr lang="pl-PL" sz="1100" dirty="0"/>
              <a:t> </a:t>
            </a:r>
            <a:r>
              <a:rPr lang="en-US" sz="1100" dirty="0"/>
              <a:t>(</a:t>
            </a:r>
            <a:r>
              <a:rPr lang="pl-PL" sz="1100" dirty="0" err="1"/>
              <a:t>average</a:t>
            </a:r>
            <a:r>
              <a:rPr lang="en-US" sz="1100" dirty="0"/>
              <a:t> 3.8, Po</a:t>
            </a:r>
            <a:r>
              <a:rPr lang="pl-PL" sz="1100" dirty="0"/>
              <a:t>land</a:t>
            </a:r>
            <a:r>
              <a:rPr lang="en-US" sz="1100" dirty="0"/>
              <a:t> 2.4 </a:t>
            </a:r>
            <a:r>
              <a:rPr lang="pl-PL" sz="1100" dirty="0"/>
              <a:t>on</a:t>
            </a:r>
            <a:r>
              <a:rPr lang="en-US" sz="1100" dirty="0"/>
              <a:t> 1000 </a:t>
            </a:r>
            <a:r>
              <a:rPr lang="pl-PL" sz="1100" dirty="0" err="1"/>
              <a:t>residents</a:t>
            </a:r>
            <a:r>
              <a:rPr lang="en-US" sz="1100" dirty="0"/>
              <a:t>). </a:t>
            </a:r>
            <a:r>
              <a:rPr lang="pl-PL" sz="1100" dirty="0"/>
              <a:t>The </a:t>
            </a:r>
            <a:r>
              <a:rPr lang="pl-PL" sz="1100" dirty="0" err="1"/>
              <a:t>average</a:t>
            </a:r>
            <a:r>
              <a:rPr lang="pl-PL" sz="1100" dirty="0"/>
              <a:t> </a:t>
            </a:r>
            <a:r>
              <a:rPr lang="pl-PL" sz="1100" dirty="0" err="1"/>
              <a:t>age</a:t>
            </a:r>
            <a:r>
              <a:rPr lang="pl-PL" sz="1100" dirty="0"/>
              <a:t> of a </a:t>
            </a:r>
            <a:r>
              <a:rPr lang="pl-PL" sz="1100" dirty="0" err="1"/>
              <a:t>specialist</a:t>
            </a:r>
            <a:r>
              <a:rPr lang="pl-PL" sz="1100" dirty="0"/>
              <a:t> </a:t>
            </a:r>
            <a:r>
              <a:rPr lang="pl-PL" sz="1100" dirty="0" err="1"/>
              <a:t>doctor</a:t>
            </a:r>
            <a:r>
              <a:rPr lang="pl-PL" sz="1100" dirty="0"/>
              <a:t> </a:t>
            </a:r>
            <a:r>
              <a:rPr lang="pl-PL" sz="1100" dirty="0" err="1"/>
              <a:t>is</a:t>
            </a:r>
            <a:r>
              <a:rPr lang="pl-PL" sz="1100" dirty="0"/>
              <a:t> 54 </a:t>
            </a:r>
            <a:r>
              <a:rPr lang="pl-PL" sz="1100" dirty="0" err="1"/>
              <a:t>years</a:t>
            </a:r>
            <a:r>
              <a:rPr lang="pl-PL" sz="1100" dirty="0"/>
              <a:t>.</a:t>
            </a:r>
            <a:endParaRPr lang="en-US" sz="1100" dirty="0"/>
          </a:p>
        </p:txBody>
      </p:sp>
      <p:sp>
        <p:nvSpPr>
          <p:cNvPr id="43" name="Content Placeholder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657183" y="3567512"/>
            <a:ext cx="4114800" cy="274320"/>
          </a:xfrm>
        </p:spPr>
        <p:txBody>
          <a:bodyPr/>
          <a:lstStyle/>
          <a:p>
            <a:r>
              <a:rPr lang="pl-PL" dirty="0" err="1"/>
              <a:t>Excessive</a:t>
            </a:r>
            <a:r>
              <a:rPr lang="pl-PL" dirty="0"/>
              <a:t> </a:t>
            </a:r>
            <a:r>
              <a:rPr lang="pl-PL" dirty="0" err="1"/>
              <a:t>bureaucracy</a:t>
            </a:r>
            <a:endParaRPr lang="en-US" dirty="0"/>
          </a:p>
        </p:txBody>
      </p:sp>
      <p:sp>
        <p:nvSpPr>
          <p:cNvPr id="42" name="Content Placeholder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657183" y="3863067"/>
            <a:ext cx="4114800" cy="731520"/>
          </a:xfrm>
        </p:spPr>
        <p:txBody>
          <a:bodyPr>
            <a:noAutofit/>
          </a:bodyPr>
          <a:lstStyle/>
          <a:p>
            <a:r>
              <a:rPr lang="pl-PL" sz="1000" dirty="0" err="1"/>
              <a:t>During</a:t>
            </a:r>
            <a:r>
              <a:rPr lang="pl-PL" sz="1000" dirty="0"/>
              <a:t> a 20-minute </a:t>
            </a:r>
            <a:r>
              <a:rPr lang="pl-PL" sz="1000" dirty="0" err="1"/>
              <a:t>visit</a:t>
            </a:r>
            <a:r>
              <a:rPr lang="pl-PL" sz="1000" dirty="0"/>
              <a:t>, the </a:t>
            </a:r>
            <a:r>
              <a:rPr lang="pl-PL" sz="1000" dirty="0" err="1"/>
              <a:t>doctor</a:t>
            </a:r>
            <a:r>
              <a:rPr lang="pl-PL" sz="1000" dirty="0"/>
              <a:t> </a:t>
            </a:r>
            <a:r>
              <a:rPr lang="pl-PL" sz="1000" dirty="0" err="1"/>
              <a:t>spends</a:t>
            </a:r>
            <a:r>
              <a:rPr lang="pl-PL" sz="1000" dirty="0"/>
              <a:t> </a:t>
            </a:r>
            <a:r>
              <a:rPr lang="pl-PL" sz="1000" dirty="0" err="1"/>
              <a:t>an</a:t>
            </a:r>
            <a:r>
              <a:rPr lang="pl-PL" sz="1000" dirty="0"/>
              <a:t> </a:t>
            </a:r>
            <a:r>
              <a:rPr lang="pl-PL" sz="1000" dirty="0" err="1"/>
              <a:t>average</a:t>
            </a:r>
            <a:r>
              <a:rPr lang="pl-PL" sz="1000" dirty="0"/>
              <a:t> of 15 </a:t>
            </a:r>
            <a:r>
              <a:rPr lang="pl-PL" sz="1000" dirty="0" err="1"/>
              <a:t>minutes</a:t>
            </a:r>
            <a:r>
              <a:rPr lang="pl-PL" sz="1000" dirty="0"/>
              <a:t> </a:t>
            </a:r>
            <a:r>
              <a:rPr lang="pl-PL" sz="1000" dirty="0" err="1"/>
              <a:t>checking</a:t>
            </a:r>
            <a:r>
              <a:rPr lang="pl-PL" sz="1000" dirty="0"/>
              <a:t> the </a:t>
            </a:r>
            <a:r>
              <a:rPr lang="pl-PL" sz="1000" dirty="0" err="1"/>
              <a:t>medical</a:t>
            </a:r>
            <a:r>
              <a:rPr lang="pl-PL" sz="1000" dirty="0"/>
              <a:t> </a:t>
            </a:r>
            <a:r>
              <a:rPr lang="pl-PL" sz="1000" dirty="0" err="1"/>
              <a:t>history</a:t>
            </a:r>
            <a:r>
              <a:rPr lang="pl-PL" sz="1000" dirty="0"/>
              <a:t>, </a:t>
            </a:r>
            <a:r>
              <a:rPr lang="pl-PL" sz="1000" dirty="0" err="1"/>
              <a:t>analyzing</a:t>
            </a:r>
            <a:r>
              <a:rPr lang="pl-PL" sz="1000" dirty="0"/>
              <a:t> the test </a:t>
            </a:r>
            <a:r>
              <a:rPr lang="pl-PL" sz="1000" dirty="0" err="1"/>
              <a:t>results</a:t>
            </a:r>
            <a:r>
              <a:rPr lang="pl-PL" sz="1000" dirty="0"/>
              <a:t> </a:t>
            </a:r>
            <a:r>
              <a:rPr lang="pl-PL" sz="1000" dirty="0" err="1"/>
              <a:t>or</a:t>
            </a:r>
            <a:r>
              <a:rPr lang="pl-PL" sz="1000" dirty="0"/>
              <a:t> </a:t>
            </a:r>
            <a:r>
              <a:rPr lang="pl-PL" sz="1000" dirty="0" err="1"/>
              <a:t>entering</a:t>
            </a:r>
            <a:r>
              <a:rPr lang="pl-PL" sz="1000" dirty="0"/>
              <a:t> </a:t>
            </a:r>
            <a:r>
              <a:rPr lang="pl-PL" sz="1000" dirty="0" err="1"/>
              <a:t>information</a:t>
            </a:r>
            <a:r>
              <a:rPr lang="pl-PL" sz="1000" dirty="0"/>
              <a:t> </a:t>
            </a:r>
            <a:r>
              <a:rPr lang="pl-PL" sz="1000" dirty="0" err="1"/>
              <a:t>about</a:t>
            </a:r>
            <a:r>
              <a:rPr lang="pl-PL" sz="1000" dirty="0"/>
              <a:t> the </a:t>
            </a:r>
            <a:r>
              <a:rPr lang="pl-PL" sz="1000" dirty="0" err="1"/>
              <a:t>patient</a:t>
            </a:r>
            <a:r>
              <a:rPr lang="pl-PL" sz="1000" dirty="0"/>
              <a:t> </a:t>
            </a:r>
            <a:r>
              <a:rPr lang="pl-PL" sz="1000" dirty="0" err="1"/>
              <a:t>into</a:t>
            </a:r>
            <a:r>
              <a:rPr lang="pl-PL" sz="1000" dirty="0"/>
              <a:t> the system.</a:t>
            </a:r>
            <a:endParaRPr lang="en-US" sz="1000" dirty="0"/>
          </a:p>
        </p:txBody>
      </p:sp>
      <p:sp>
        <p:nvSpPr>
          <p:cNvPr id="41" name="Content Placeholder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04811" y="2411516"/>
            <a:ext cx="4114800" cy="274320"/>
          </a:xfrm>
        </p:spPr>
        <p:txBody>
          <a:bodyPr/>
          <a:lstStyle/>
          <a:p>
            <a:r>
              <a:rPr lang="pl-PL" dirty="0"/>
              <a:t>Time for the </a:t>
            </a:r>
            <a:r>
              <a:rPr lang="pl-PL" dirty="0" err="1"/>
              <a:t>patient</a:t>
            </a:r>
            <a:endParaRPr lang="en-US" dirty="0"/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8F90BA52-ED8F-7744-B135-D2F22EC0C84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/>
          <a:p>
            <a:r>
              <a:rPr lang="pl-PL" sz="1050" dirty="0" err="1"/>
              <a:t>During</a:t>
            </a:r>
            <a:r>
              <a:rPr lang="pl-PL" sz="1050" dirty="0"/>
              <a:t> a 20-minute </a:t>
            </a:r>
            <a:r>
              <a:rPr lang="pl-PL" sz="1050" dirty="0" err="1"/>
              <a:t>visit</a:t>
            </a:r>
            <a:r>
              <a:rPr lang="pl-PL" sz="1050" dirty="0"/>
              <a:t>, on </a:t>
            </a:r>
            <a:r>
              <a:rPr lang="pl-PL" sz="1050" dirty="0" err="1"/>
              <a:t>average</a:t>
            </a:r>
            <a:r>
              <a:rPr lang="pl-PL" sz="1050" dirty="0"/>
              <a:t> the </a:t>
            </a:r>
            <a:r>
              <a:rPr lang="pl-PL" sz="1050" dirty="0" err="1"/>
              <a:t>doctor</a:t>
            </a:r>
            <a:r>
              <a:rPr lang="pl-PL" sz="1050" dirty="0"/>
              <a:t> </a:t>
            </a:r>
            <a:r>
              <a:rPr lang="pl-PL" sz="1050" dirty="0" err="1"/>
              <a:t>spends</a:t>
            </a:r>
            <a:r>
              <a:rPr lang="pl-PL" sz="1050" dirty="0"/>
              <a:t> </a:t>
            </a:r>
            <a:r>
              <a:rPr lang="pl-PL" sz="1050" dirty="0" err="1"/>
              <a:t>about</a:t>
            </a:r>
            <a:r>
              <a:rPr lang="pl-PL" sz="1050" dirty="0"/>
              <a:t> 5 </a:t>
            </a:r>
            <a:r>
              <a:rPr lang="pl-PL" sz="1050" dirty="0" err="1"/>
              <a:t>minutes</a:t>
            </a:r>
            <a:r>
              <a:rPr lang="pl-PL" sz="1050" dirty="0"/>
              <a:t> with </a:t>
            </a:r>
            <a:r>
              <a:rPr lang="pl-PL" sz="1050" dirty="0" err="1"/>
              <a:t>patient</a:t>
            </a:r>
            <a:r>
              <a:rPr lang="pl-PL" sz="1050" dirty="0"/>
              <a:t>.</a:t>
            </a:r>
            <a:endParaRPr lang="en-US" sz="1050" dirty="0"/>
          </a:p>
        </p:txBody>
      </p:sp>
      <p:sp>
        <p:nvSpPr>
          <p:cNvPr id="47" name="Content Placeholder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404811" y="3570539"/>
            <a:ext cx="4114800" cy="274320"/>
          </a:xfrm>
        </p:spPr>
        <p:txBody>
          <a:bodyPr/>
          <a:lstStyle/>
          <a:p>
            <a:r>
              <a:rPr lang="pl-PL" dirty="0"/>
              <a:t>New </a:t>
            </a:r>
            <a:r>
              <a:rPr lang="pl-PL" dirty="0" err="1"/>
              <a:t>technologies</a:t>
            </a:r>
            <a:endParaRPr lang="en-US" dirty="0"/>
          </a:p>
        </p:txBody>
      </p:sp>
      <p:sp>
        <p:nvSpPr>
          <p:cNvPr id="46" name="Content Placeholder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/>
          <a:p>
            <a:r>
              <a:rPr lang="pl-PL" sz="1050" dirty="0" err="1"/>
              <a:t>Slow</a:t>
            </a:r>
            <a:r>
              <a:rPr lang="pl-PL" sz="1050" dirty="0"/>
              <a:t> pace of </a:t>
            </a:r>
            <a:r>
              <a:rPr lang="pl-PL" sz="1050" dirty="0" err="1"/>
              <a:t>implementation</a:t>
            </a:r>
            <a:r>
              <a:rPr lang="pl-PL" sz="1050" dirty="0"/>
              <a:t> of </a:t>
            </a:r>
            <a:r>
              <a:rPr lang="pl-PL" sz="1050" dirty="0" err="1"/>
              <a:t>new</a:t>
            </a:r>
            <a:r>
              <a:rPr lang="pl-PL" sz="1050" dirty="0"/>
              <a:t> </a:t>
            </a:r>
            <a:r>
              <a:rPr lang="pl-PL" sz="1050" dirty="0" err="1"/>
              <a:t>technologies</a:t>
            </a:r>
            <a:r>
              <a:rPr lang="pl-PL" sz="1050" dirty="0"/>
              <a:t> in </a:t>
            </a:r>
            <a:r>
              <a:rPr lang="pl-PL" sz="1050" dirty="0" err="1"/>
              <a:t>health</a:t>
            </a:r>
            <a:r>
              <a:rPr lang="pl-PL" sz="1050" dirty="0"/>
              <a:t> </a:t>
            </a:r>
            <a:r>
              <a:rPr lang="pl-PL" sz="1050" dirty="0" err="1"/>
              <a:t>care</a:t>
            </a:r>
            <a:r>
              <a:rPr lang="pl-PL" sz="1050" dirty="0"/>
              <a:t> </a:t>
            </a:r>
            <a:r>
              <a:rPr lang="pl-PL" sz="1050" dirty="0" err="1"/>
              <a:t>sector</a:t>
            </a:r>
            <a:r>
              <a:rPr lang="pl-PL" sz="1050" dirty="0"/>
              <a:t>.</a:t>
            </a:r>
            <a:endParaRPr lang="en-US" sz="1050" dirty="0"/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D9D39-4DE1-4E77-8802-B35DBFFF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World Data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plant next to a couch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EF02964-6708-42E7-9841-A3E40E24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</p:spPr>
        <p:txBody>
          <a:bodyPr/>
          <a:lstStyle/>
          <a:p>
            <a:r>
              <a:rPr lang="pl-PL" dirty="0"/>
              <a:t>Business </a:t>
            </a:r>
            <a:r>
              <a:rPr lang="pl-PL" dirty="0" err="1"/>
              <a:t>concept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8B68F-CCA9-4C91-85AC-597D8C51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996693"/>
            <a:ext cx="4416552" cy="2216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/>
              <a:t>By </a:t>
            </a:r>
            <a:r>
              <a:rPr lang="pl-PL" dirty="0" err="1"/>
              <a:t>using</a:t>
            </a:r>
            <a:r>
              <a:rPr lang="pl-PL" dirty="0"/>
              <a:t>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, we </a:t>
            </a:r>
            <a:r>
              <a:rPr lang="pl-PL" dirty="0" err="1"/>
              <a:t>help</a:t>
            </a:r>
            <a:r>
              <a:rPr lang="pl-PL" dirty="0"/>
              <a:t> </a:t>
            </a:r>
            <a:r>
              <a:rPr lang="pl-PL" dirty="0" err="1"/>
              <a:t>doctors</a:t>
            </a:r>
            <a:r>
              <a:rPr lang="pl-PL" dirty="0"/>
              <a:t> in </a:t>
            </a:r>
            <a:r>
              <a:rPr lang="pl-PL" dirty="0" err="1"/>
              <a:t>analyzing</a:t>
            </a:r>
            <a:r>
              <a:rPr lang="pl-PL" dirty="0"/>
              <a:t> </a:t>
            </a:r>
            <a:r>
              <a:rPr lang="pl-PL" dirty="0" err="1"/>
              <a:t>patient</a:t>
            </a:r>
            <a:r>
              <a:rPr lang="pl-PL" dirty="0"/>
              <a:t> </a:t>
            </a:r>
            <a:r>
              <a:rPr lang="pl-PL" dirty="0" err="1"/>
              <a:t>results</a:t>
            </a:r>
            <a:r>
              <a:rPr lang="pl-PL" dirty="0"/>
              <a:t>. </a:t>
            </a:r>
            <a:r>
              <a:rPr lang="pl-PL" dirty="0" err="1"/>
              <a:t>However</a:t>
            </a:r>
            <a:r>
              <a:rPr lang="pl-PL" dirty="0"/>
              <a:t>, </a:t>
            </a:r>
            <a:r>
              <a:rPr lang="pl-PL" dirty="0" err="1"/>
              <a:t>thanks</a:t>
            </a:r>
            <a:r>
              <a:rPr lang="pl-PL" dirty="0"/>
              <a:t> to the data </a:t>
            </a:r>
            <a:r>
              <a:rPr lang="pl-PL" dirty="0" err="1"/>
              <a:t>provided</a:t>
            </a:r>
            <a:r>
              <a:rPr lang="pl-PL" dirty="0"/>
              <a:t> by </a:t>
            </a:r>
            <a:r>
              <a:rPr lang="pl-PL" dirty="0" err="1"/>
              <a:t>customers</a:t>
            </a:r>
            <a:r>
              <a:rPr lang="pl-PL" dirty="0"/>
              <a:t> </a:t>
            </a:r>
            <a:r>
              <a:rPr lang="pl-PL" dirty="0" err="1"/>
              <a:t>working</a:t>
            </a:r>
            <a:r>
              <a:rPr lang="pl-PL" dirty="0"/>
              <a:t> with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, we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able</a:t>
            </a:r>
            <a:r>
              <a:rPr lang="pl-PL" dirty="0"/>
              <a:t> to </a:t>
            </a:r>
            <a:r>
              <a:rPr lang="pl-PL" dirty="0" err="1"/>
              <a:t>develop</a:t>
            </a:r>
            <a:r>
              <a:rPr lang="pl-PL" dirty="0"/>
              <a:t>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/>
              <a:t>product</a:t>
            </a:r>
            <a:r>
              <a:rPr lang="pl-PL" dirty="0"/>
              <a:t> and </a:t>
            </a:r>
            <a:r>
              <a:rPr lang="pl-PL" dirty="0" err="1"/>
              <a:t>increase</a:t>
            </a:r>
            <a:r>
              <a:rPr lang="pl-PL" dirty="0"/>
              <a:t>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accuracy</a:t>
            </a:r>
            <a:r>
              <a:rPr lang="pl-PL" dirty="0"/>
              <a:t> of </a:t>
            </a:r>
            <a:r>
              <a:rPr lang="pl-PL" dirty="0" err="1"/>
              <a:t>prediction</a:t>
            </a:r>
            <a:r>
              <a:rPr lang="pl-PL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2DE98-C429-4715-BA3C-5D6C8200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2A80-0DA3-4033-A669-A7896142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World Data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/>
          <a:p>
            <a:r>
              <a:rPr lang="pl-PL" sz="2400" dirty="0" err="1"/>
              <a:t>Profits</a:t>
            </a:r>
            <a:r>
              <a:rPr lang="pl-PL" sz="2400" dirty="0"/>
              <a:t> </a:t>
            </a:r>
            <a:r>
              <a:rPr lang="pl-PL" sz="2400" dirty="0" err="1"/>
              <a:t>after</a:t>
            </a:r>
            <a:r>
              <a:rPr lang="pl-PL" sz="2400" dirty="0"/>
              <a:t> </a:t>
            </a:r>
            <a:r>
              <a:rPr lang="pl-PL" sz="2400" dirty="0" err="1"/>
              <a:t>implemention</a:t>
            </a:r>
            <a:r>
              <a:rPr lang="pl-PL" sz="2400" dirty="0"/>
              <a:t> of </a:t>
            </a:r>
            <a:r>
              <a:rPr lang="pl-PL" sz="2400" dirty="0" err="1"/>
              <a:t>app</a:t>
            </a:r>
            <a:endParaRPr lang="en-US" sz="2400" dirty="0"/>
          </a:p>
        </p:txBody>
      </p:sp>
      <p:pic>
        <p:nvPicPr>
          <p:cNvPr id="47" name="Picture Placeholder 46" descr="Person drawing a line on a graph on a clear white board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928" y="2105025"/>
            <a:ext cx="4178808" cy="338328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4495" y="2569464"/>
            <a:ext cx="4441467" cy="29169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noProof="1"/>
              <a:t>We can assume that the physician’s analysis of the patient’s test results and qualifying him to the appropriate risk group for death takes an average of 5 minutes during a 20-minute visit.</a:t>
            </a:r>
            <a:endParaRPr lang="en-ZA" noProof="1"/>
          </a:p>
          <a:p>
            <a:r>
              <a:rPr lang="pl-PL" noProof="1"/>
              <a:t>Using our application, we shorten this time to 1 minute while maintaining high accuracy of prediction and the same efficiency of work from the first to the last patient.</a:t>
            </a:r>
          </a:p>
          <a:p>
            <a:r>
              <a:rPr lang="pl-PL" noProof="1"/>
              <a:t>So in fact we save 4 minutes which is 20% of total visit time.</a:t>
            </a:r>
          </a:p>
          <a:p>
            <a:endParaRPr lang="pl-PL" noProof="1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863A97-A73A-4927-A883-9002F499C5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World Data Analysis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pl-PL" dirty="0" err="1"/>
              <a:t>Profits</a:t>
            </a:r>
            <a:r>
              <a:rPr lang="pl-PL" dirty="0"/>
              <a:t> in </a:t>
            </a:r>
            <a:r>
              <a:rPr lang="pl-PL" dirty="0" err="1"/>
              <a:t>numbers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4593702"/>
            <a:ext cx="4950576" cy="640080"/>
          </a:xfrm>
        </p:spPr>
        <p:txBody>
          <a:bodyPr anchor="ctr" anchorCtr="0">
            <a:normAutofit fontScale="5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/>
              <a:t>We </a:t>
            </a:r>
            <a:r>
              <a:rPr lang="pl-PL" dirty="0" err="1"/>
              <a:t>assume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cost</a:t>
            </a:r>
            <a:r>
              <a:rPr lang="pl-PL" dirty="0"/>
              <a:t> of one </a:t>
            </a:r>
            <a:r>
              <a:rPr lang="pl-PL" dirty="0" err="1"/>
              <a:t>visit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150 PLN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/>
              <a:t>Saved</a:t>
            </a:r>
            <a:r>
              <a:rPr lang="pl-PL" dirty="0"/>
              <a:t> 66 </a:t>
            </a:r>
            <a:r>
              <a:rPr lang="pl-PL" dirty="0" err="1"/>
              <a:t>hours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converted</a:t>
            </a:r>
            <a:r>
              <a:rPr lang="pl-PL" dirty="0"/>
              <a:t> </a:t>
            </a:r>
            <a:r>
              <a:rPr lang="pl-PL" dirty="0" err="1"/>
              <a:t>into</a:t>
            </a:r>
            <a:r>
              <a:rPr lang="pl-PL" dirty="0"/>
              <a:t> a </a:t>
            </a:r>
            <a:r>
              <a:rPr lang="pl-PL" dirty="0" err="1"/>
              <a:t>visits</a:t>
            </a:r>
            <a:r>
              <a:rPr lang="pl-PL" dirty="0"/>
              <a:t> and </a:t>
            </a:r>
            <a:r>
              <a:rPr lang="pl-PL" dirty="0" err="1"/>
              <a:t>added</a:t>
            </a:r>
            <a:r>
              <a:rPr lang="pl-PL" dirty="0"/>
              <a:t> to the </a:t>
            </a:r>
            <a:r>
              <a:rPr lang="pl-PL" dirty="0" err="1"/>
              <a:t>income</a:t>
            </a:r>
            <a:endParaRPr lang="pl-P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/>
              <a:t>Annual</a:t>
            </a:r>
            <a:r>
              <a:rPr lang="pl-PL" dirty="0"/>
              <a:t> </a:t>
            </a:r>
            <a:r>
              <a:rPr lang="pl-PL" dirty="0" err="1"/>
              <a:t>income</a:t>
            </a:r>
            <a:r>
              <a:rPr lang="pl-PL" dirty="0"/>
              <a:t> </a:t>
            </a:r>
            <a:r>
              <a:rPr lang="pl-PL" dirty="0" err="1"/>
              <a:t>increased</a:t>
            </a:r>
            <a:r>
              <a:rPr lang="pl-PL" dirty="0"/>
              <a:t> by 25%</a:t>
            </a:r>
            <a:endParaRPr lang="en-US" dirty="0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83045281"/>
              </p:ext>
            </p:extLst>
          </p:nvPr>
        </p:nvGraphicFramePr>
        <p:xfrm>
          <a:off x="839788" y="2386013"/>
          <a:ext cx="4947400" cy="217488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989480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98243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80717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101064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 err="1">
                          <a:solidFill>
                            <a:schemeClr val="tx1"/>
                          </a:solidFill>
                        </a:rPr>
                        <a:t>Patients</a:t>
                      </a:r>
                      <a:r>
                        <a:rPr lang="pl-PL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pl-PL" sz="1200" dirty="0" err="1">
                          <a:solidFill>
                            <a:schemeClr val="tx1"/>
                          </a:solidFill>
                        </a:rPr>
                        <a:t>number</a:t>
                      </a:r>
                      <a:r>
                        <a:rPr lang="pl-PL" sz="1200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pl-PL" sz="1200" dirty="0" err="1">
                          <a:solidFill>
                            <a:schemeClr val="tx1"/>
                          </a:solidFill>
                        </a:rPr>
                        <a:t>total</a:t>
                      </a:r>
                      <a:r>
                        <a:rPr lang="pl-PL" sz="1200" dirty="0">
                          <a:solidFill>
                            <a:schemeClr val="tx1"/>
                          </a:solidFill>
                        </a:rPr>
                        <a:t> by </a:t>
                      </a:r>
                      <a:r>
                        <a:rPr lang="pl-PL" sz="1200" dirty="0" err="1">
                          <a:solidFill>
                            <a:schemeClr val="tx1"/>
                          </a:solidFill>
                        </a:rPr>
                        <a:t>year</a:t>
                      </a:r>
                      <a:r>
                        <a:rPr lang="pl-PL" sz="12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ru-RU" sz="12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>
                          <a:solidFill>
                            <a:schemeClr val="tx1"/>
                          </a:solidFill>
                        </a:rPr>
                        <a:t>Total </a:t>
                      </a:r>
                      <a:r>
                        <a:rPr lang="pl-PL" sz="1200" dirty="0" err="1">
                          <a:solidFill>
                            <a:schemeClr val="tx1"/>
                          </a:solidFill>
                        </a:rPr>
                        <a:t>time</a:t>
                      </a:r>
                      <a:r>
                        <a:rPr lang="pl-PL" sz="1200" dirty="0">
                          <a:solidFill>
                            <a:schemeClr val="tx1"/>
                          </a:solidFill>
                        </a:rPr>
                        <a:t> of </a:t>
                      </a:r>
                      <a:r>
                        <a:rPr lang="pl-PL" sz="1200" dirty="0" err="1">
                          <a:solidFill>
                            <a:schemeClr val="tx1"/>
                          </a:solidFill>
                        </a:rPr>
                        <a:t>visits</a:t>
                      </a:r>
                      <a:r>
                        <a:rPr lang="pl-PL" sz="1200" dirty="0">
                          <a:solidFill>
                            <a:schemeClr val="tx1"/>
                          </a:solidFill>
                        </a:rPr>
                        <a:t> (h)</a:t>
                      </a:r>
                      <a:endParaRPr lang="ru-RU" sz="12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100" dirty="0">
                          <a:solidFill>
                            <a:schemeClr val="tx1"/>
                          </a:solidFill>
                        </a:rPr>
                        <a:t>Total </a:t>
                      </a:r>
                      <a:r>
                        <a:rPr lang="pl-PL" sz="1100" dirty="0" err="1">
                          <a:solidFill>
                            <a:schemeClr val="tx1"/>
                          </a:solidFill>
                        </a:rPr>
                        <a:t>time</a:t>
                      </a:r>
                      <a:r>
                        <a:rPr lang="pl-PL" sz="11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pl-PL" sz="1100" dirty="0" err="1">
                          <a:solidFill>
                            <a:schemeClr val="tx1"/>
                          </a:solidFill>
                        </a:rPr>
                        <a:t>saved</a:t>
                      </a:r>
                      <a:r>
                        <a:rPr lang="pl-PL" sz="1100" dirty="0">
                          <a:solidFill>
                            <a:schemeClr val="tx1"/>
                          </a:solidFill>
                        </a:rPr>
                        <a:t> (h)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 err="1">
                          <a:solidFill>
                            <a:schemeClr val="tx1"/>
                          </a:solidFill>
                        </a:rPr>
                        <a:t>Income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*</a:t>
                      </a:r>
                      <a:endParaRPr lang="ru-RU" sz="12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pl-PL" sz="1400" dirty="0" err="1"/>
                        <a:t>Before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333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150,000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pl-PL" sz="1400" dirty="0" err="1"/>
                        <a:t>After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266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66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187,050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</a:tbl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/>
          <a:p>
            <a:r>
              <a:rPr lang="pl-PL" b="1" dirty="0" err="1"/>
              <a:t>Annual</a:t>
            </a:r>
            <a:r>
              <a:rPr lang="pl-PL" b="1" dirty="0"/>
              <a:t> </a:t>
            </a:r>
            <a:r>
              <a:rPr lang="pl-PL" b="1" dirty="0" err="1"/>
              <a:t>income</a:t>
            </a:r>
            <a:endParaRPr lang="en-US" b="1" dirty="0"/>
          </a:p>
        </p:txBody>
      </p:sp>
      <p:graphicFrame>
        <p:nvGraphicFramePr>
          <p:cNvPr id="27" name="Content Placeholder 13" descr="Chart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175498616"/>
              </p:ext>
            </p:extLst>
          </p:nvPr>
        </p:nvGraphicFramePr>
        <p:xfrm>
          <a:off x="6172200" y="2386013"/>
          <a:ext cx="5183188" cy="3684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C5D53-D866-4245-BE7D-156375DC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897FF8-1BF8-4C19-8B7E-0B92E8151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World Data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rmAutofit/>
          </a:bodyPr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8448" y="3337560"/>
            <a:ext cx="4572000" cy="2286000"/>
          </a:xfrm>
        </p:spPr>
        <p:txBody>
          <a:bodyPr>
            <a:normAutofit/>
          </a:bodyPr>
          <a:lstStyle/>
          <a:p>
            <a:r>
              <a:rPr lang="pl-PL" dirty="0"/>
              <a:t>The </a:t>
            </a:r>
            <a:r>
              <a:rPr lang="pl-PL" dirty="0" err="1"/>
              <a:t>implementation</a:t>
            </a:r>
            <a:r>
              <a:rPr lang="pl-PL" dirty="0"/>
              <a:t> of the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allow</a:t>
            </a:r>
            <a:r>
              <a:rPr lang="pl-PL" dirty="0"/>
              <a:t> </a:t>
            </a:r>
            <a:r>
              <a:rPr lang="pl-PL" dirty="0" err="1"/>
              <a:t>doctors</a:t>
            </a:r>
            <a:r>
              <a:rPr lang="pl-PL" dirty="0"/>
              <a:t> to </a:t>
            </a:r>
            <a:r>
              <a:rPr lang="pl-PL" dirty="0" err="1"/>
              <a:t>automate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 </a:t>
            </a:r>
            <a:r>
              <a:rPr lang="pl-PL" dirty="0" err="1"/>
              <a:t>while</a:t>
            </a:r>
            <a:r>
              <a:rPr lang="pl-PL" dirty="0"/>
              <a:t> </a:t>
            </a:r>
            <a:r>
              <a:rPr lang="pl-PL" dirty="0" err="1"/>
              <a:t>maintaining</a:t>
            </a:r>
            <a:r>
              <a:rPr lang="pl-PL" dirty="0"/>
              <a:t> high </a:t>
            </a:r>
            <a:r>
              <a:rPr lang="pl-PL" dirty="0" err="1"/>
              <a:t>accuracy</a:t>
            </a:r>
            <a:r>
              <a:rPr lang="pl-PL" dirty="0"/>
              <a:t> of </a:t>
            </a:r>
            <a:r>
              <a:rPr lang="pl-PL" dirty="0" err="1"/>
              <a:t>predictions</a:t>
            </a:r>
            <a:r>
              <a:rPr lang="pl-PL" dirty="0"/>
              <a:t>. </a:t>
            </a:r>
          </a:p>
          <a:p>
            <a:r>
              <a:rPr lang="pl-PL" dirty="0"/>
              <a:t>The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saved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help</a:t>
            </a:r>
            <a:r>
              <a:rPr lang="pl-PL" dirty="0"/>
              <a:t> </a:t>
            </a:r>
            <a:r>
              <a:rPr lang="pl-PL" dirty="0" err="1"/>
              <a:t>increase</a:t>
            </a:r>
            <a:r>
              <a:rPr lang="pl-PL" dirty="0"/>
              <a:t> the </a:t>
            </a:r>
            <a:r>
              <a:rPr lang="pl-PL" dirty="0" err="1"/>
              <a:t>income</a:t>
            </a:r>
            <a:r>
              <a:rPr lang="pl-PL" dirty="0"/>
              <a:t> of </a:t>
            </a:r>
            <a:r>
              <a:rPr lang="pl-PL" dirty="0" err="1"/>
              <a:t>medical</a:t>
            </a:r>
            <a:r>
              <a:rPr lang="pl-PL" dirty="0"/>
              <a:t> </a:t>
            </a:r>
            <a:r>
              <a:rPr lang="pl-PL" dirty="0" err="1"/>
              <a:t>facilities</a:t>
            </a:r>
            <a:r>
              <a:rPr lang="pl-PL" dirty="0"/>
              <a:t>, </a:t>
            </a:r>
            <a:r>
              <a:rPr lang="pl-PL" dirty="0" err="1"/>
              <a:t>shorten</a:t>
            </a:r>
            <a:r>
              <a:rPr lang="pl-PL" dirty="0"/>
              <a:t> the </a:t>
            </a:r>
            <a:r>
              <a:rPr lang="pl-PL" dirty="0" err="1"/>
              <a:t>waiting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for the </a:t>
            </a:r>
            <a:r>
              <a:rPr lang="pl-PL" dirty="0" err="1"/>
              <a:t>visit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extend</a:t>
            </a:r>
            <a:r>
              <a:rPr lang="pl-PL" dirty="0"/>
              <a:t> the </a:t>
            </a:r>
            <a:r>
              <a:rPr lang="pl-PL" dirty="0" err="1"/>
              <a:t>visit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for </a:t>
            </a:r>
            <a:r>
              <a:rPr lang="pl-PL" dirty="0" err="1"/>
              <a:t>patients</a:t>
            </a:r>
            <a:r>
              <a:rPr lang="pl-PL" dirty="0"/>
              <a:t> with a high </a:t>
            </a:r>
            <a:r>
              <a:rPr lang="pl-PL" dirty="0" err="1"/>
              <a:t>probability</a:t>
            </a:r>
            <a:r>
              <a:rPr lang="pl-PL" dirty="0"/>
              <a:t> of </a:t>
            </a:r>
            <a:r>
              <a:rPr lang="pl-PL" dirty="0" err="1"/>
              <a:t>death</a:t>
            </a:r>
            <a:r>
              <a:rPr lang="pl-PL" dirty="0"/>
              <a:t>, </a:t>
            </a:r>
            <a:r>
              <a:rPr lang="pl-PL" dirty="0" err="1"/>
              <a:t>thanks</a:t>
            </a:r>
            <a:r>
              <a:rPr lang="pl-PL" dirty="0"/>
              <a:t> to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be </a:t>
            </a:r>
            <a:r>
              <a:rPr lang="pl-PL" dirty="0" err="1"/>
              <a:t>possible</a:t>
            </a:r>
            <a:r>
              <a:rPr lang="pl-PL" dirty="0"/>
              <a:t> to </a:t>
            </a:r>
            <a:r>
              <a:rPr lang="pl-PL" dirty="0" err="1"/>
              <a:t>save</a:t>
            </a:r>
            <a:r>
              <a:rPr lang="pl-PL" dirty="0"/>
              <a:t> </a:t>
            </a:r>
            <a:r>
              <a:rPr lang="pl-PL" dirty="0" err="1"/>
              <a:t>another</a:t>
            </a:r>
            <a:r>
              <a:rPr lang="pl-PL" dirty="0"/>
              <a:t> </a:t>
            </a:r>
            <a:r>
              <a:rPr lang="pl-PL" dirty="0" err="1"/>
              <a:t>human</a:t>
            </a:r>
            <a:r>
              <a:rPr lang="pl-PL" dirty="0"/>
              <a:t> life.</a:t>
            </a:r>
          </a:p>
        </p:txBody>
      </p:sp>
      <p:pic>
        <p:nvPicPr>
          <p:cNvPr id="43" name="Picture Placeholder 42" descr="Photo of two businessmen drawing a graph&#10;">
            <a:extLst>
              <a:ext uri="{FF2B5EF4-FFF2-40B4-BE49-F238E27FC236}">
                <a16:creationId xmlns:a16="http://schemas.microsoft.com/office/drawing/2014/main" id="{9B6C9607-2FE7-4BA2-A78E-6122DAAD2E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8776" y="1289304"/>
            <a:ext cx="4572000" cy="4334256"/>
          </a:xfrm>
        </p:spPr>
      </p:pic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D98E03FD-AFE5-462A-8455-5E7B34A5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8E5DF9FC-D709-4A4F-BA34-E6BD57C7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World Data Analysis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1115568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pl-PL" dirty="0" err="1"/>
              <a:t>Thank</a:t>
            </a:r>
            <a:r>
              <a:rPr lang="pl-PL" dirty="0"/>
              <a:t> </a:t>
            </a:r>
            <a:r>
              <a:rPr lang="pl-PL" dirty="0" err="1"/>
              <a:t>you</a:t>
            </a:r>
            <a:br>
              <a:rPr lang="en-US" dirty="0"/>
            </a:br>
            <a:r>
              <a:rPr lang="en-US" sz="2000" dirty="0"/>
              <a:t>GitHub: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2217" y="3566160"/>
            <a:ext cx="3951213" cy="2651760"/>
          </a:xfrm>
        </p:spPr>
        <p:txBody>
          <a:bodyPr/>
          <a:lstStyle/>
          <a:p>
            <a:r>
              <a:rPr lang="en-US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jdszr6-World-data-analysis/</a:t>
            </a:r>
            <a:r>
              <a:rPr lang="en-US" dirty="0" err="1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Projekt_ML</a:t>
            </a:r>
            <a:r>
              <a:rPr lang="en-US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at master · </a:t>
            </a:r>
            <a:r>
              <a:rPr lang="en-US" dirty="0" err="1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infoshareacademy</a:t>
            </a:r>
            <a:r>
              <a:rPr lang="en-US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/jdszr6-World-data-analysis (github.com)</a:t>
            </a:r>
            <a:endParaRPr lang="en-US" dirty="0">
              <a:solidFill>
                <a:srgbClr val="0563C1"/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World Data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{6A2F1C2C-70DB-4140-AA72-B4B49803167C}tf10081922_win32</Template>
  <TotalTime>61</TotalTime>
  <Words>517</Words>
  <Application>Microsoft Office PowerPoint</Application>
  <PresentationFormat>Panoramiczny</PresentationFormat>
  <Paragraphs>64</Paragraphs>
  <Slides>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2" baseType="lpstr">
      <vt:lpstr>Arial</vt:lpstr>
      <vt:lpstr>Calibri</vt:lpstr>
      <vt:lpstr>Quire Sans Pro Light</vt:lpstr>
      <vt:lpstr>Tisa Offc Serif Pro</vt:lpstr>
      <vt:lpstr>Office Theme</vt:lpstr>
      <vt:lpstr>Market summary</vt:lpstr>
      <vt:lpstr>Health care problems (Doctors report E-Health 2018)</vt:lpstr>
      <vt:lpstr>Business concept</vt:lpstr>
      <vt:lpstr>Profits after implemention of app</vt:lpstr>
      <vt:lpstr>Profits in numbers</vt:lpstr>
      <vt:lpstr>Summary</vt:lpstr>
      <vt:lpstr>Thank you GitHub: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Temat nr 7</dc:title>
  <dc:creator>Stadnicki, Hubert</dc:creator>
  <cp:lastModifiedBy>Hubert S</cp:lastModifiedBy>
  <cp:revision>20</cp:revision>
  <dcterms:created xsi:type="dcterms:W3CDTF">2022-05-25T11:17:28Z</dcterms:created>
  <dcterms:modified xsi:type="dcterms:W3CDTF">2022-05-29T09:26:40Z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